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Do Hyeon"/>
      <p:regular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SAvINQOc9me4MwJ0W6sLx6zwz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Hyeon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97bded79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8797bded7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797bded79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8797bded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797bded7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8797bded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797bded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797bded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97bde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97bde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797bded7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8797bded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797bded79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8797bded7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79f02e819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879f02e81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797bded79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8797bded79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797bded7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8797bded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/>
              <a:t>눈치보이조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530625" y="4336950"/>
            <a:ext cx="3240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Kookmin Univ. Computer Science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6F8FA"/>
                </a:solidFill>
                <a:latin typeface="Lato"/>
                <a:ea typeface="Lato"/>
                <a:cs typeface="Lato"/>
                <a:sym typeface="Lato"/>
              </a:rPr>
              <a:t>Capstone Design 2020 #8</a:t>
            </a:r>
            <a:endParaRPr b="0" i="0" sz="1400" u="none" cap="none" strike="noStrike">
              <a:solidFill>
                <a:srgbClr val="F6F8F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4556750" y="1152475"/>
            <a:ext cx="451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지하철 경로 찾기 구현 완료.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Open source인 ODSay API의 지하철 경로검색 조회 레퍼런스 사용.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출발역 도착역 입력 후 경로 출력 </a:t>
            </a:r>
            <a:r>
              <a:rPr lang="ko-KR" sz="1000"/>
              <a:t>(한글 또는 영어)</a:t>
            </a:r>
            <a:r>
              <a:rPr lang="ko-KR" sz="1600"/>
              <a:t>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sz="1600"/>
              <a:t>환승이 필요한 구간일 때, 첫 번째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 후 구간은 첫 번째 구간이 끝난 후 예약.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하단의 열차 목록을 드래그 하여 열차 선택.</a:t>
            </a:r>
            <a:endParaRPr/>
          </a:p>
        </p:txBody>
      </p:sp>
      <p:sp>
        <p:nvSpPr>
          <p:cNvPr id="163" name="Google Shape;163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1155725"/>
            <a:ext cx="1980968" cy="345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84" y="1152475"/>
            <a:ext cx="1980965" cy="34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4773475" y="1152475"/>
            <a:ext cx="425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선택한</a:t>
            </a:r>
            <a:r>
              <a:rPr lang="ko-KR" sz="1600"/>
              <a:t> 열차의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원하는 열차 칸 선택 후 좌석 상태를 색상으로 표현.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좌석 선택 시 해당 좌석의 상태 재확인 후 예약 시도.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상단의 예약 상태 확인 버튼 클릭 후 예약 현황 화면으로 이동.</a:t>
            </a:r>
            <a:endParaRPr sz="1600"/>
          </a:p>
        </p:txBody>
      </p:sp>
      <p:sp>
        <p:nvSpPr>
          <p:cNvPr id="171" name="Google Shape;171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152475"/>
            <a:ext cx="2063345" cy="36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15" y="1152475"/>
            <a:ext cx="2049635" cy="3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97bded79_2_14"/>
          <p:cNvSpPr txBox="1"/>
          <p:nvPr>
            <p:ph idx="1" type="body"/>
          </p:nvPr>
        </p:nvSpPr>
        <p:spPr>
          <a:xfrm>
            <a:off x="4742050" y="1152475"/>
            <a:ext cx="429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 예약 되어있는 좌석 현황.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목적지에 도착하여 좌석 이용이 끝났을 시 도착 버튼 클릭.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환승이 남아있으면 열차 선택 화면으로 이동 및 다음 구간 예약.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최종 목적지에 도착하거나 예약취소 버튼 클릭 시 모든 예약 취소 및 처음 화면으로 이동.</a:t>
            </a:r>
            <a:endParaRPr sz="1600"/>
          </a:p>
        </p:txBody>
      </p:sp>
      <p:sp>
        <p:nvSpPr>
          <p:cNvPr id="179" name="Google Shape;179;g8797bded79_2_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8797bded79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8797bded79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36" y="1152475"/>
            <a:ext cx="2042013" cy="3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797bded79_4_0"/>
          <p:cNvSpPr txBox="1"/>
          <p:nvPr>
            <p:ph idx="1" type="body"/>
          </p:nvPr>
        </p:nvSpPr>
        <p:spPr>
          <a:xfrm>
            <a:off x="5202700" y="1152475"/>
            <a:ext cx="362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App에서 라즈베리 파이의 </a:t>
            </a:r>
            <a:r>
              <a:rPr lang="ko-KR" sz="1600"/>
              <a:t>BLE 패킷을 1000ms마다 수신하여, 패킷의 데이터를 분석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패킷의 TXpower값이 5이내로(5m이내) 들어올 경우, 해당 Major, Minor값을 설정된 Node server로 전송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Node server와 App간 통신은 1대1이며, Socket.io를 이용하여 순차적으로 Connection, Say, Login이벤트를 발생</a:t>
            </a:r>
            <a:endParaRPr sz="1600"/>
          </a:p>
        </p:txBody>
      </p:sp>
      <p:sp>
        <p:nvSpPr>
          <p:cNvPr id="187" name="Google Shape;187;g8797bded79_4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8797bded7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4125"/>
            <a:ext cx="1694175" cy="3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8797bded79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275" y="1224125"/>
            <a:ext cx="2892025" cy="181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8797bded79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275" y="3145600"/>
            <a:ext cx="2892025" cy="1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797bded79_0_1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안드로이드와 라즈베리파이를 연결하기 위해서 socket.io room을 통해 멀티 통신합니다. 단 현재는 room이 구현되지 않아 1:1 통신만 가능합니다.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socket.io를 통해서 비컨의 Minor 값을 express에 전송합니다.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8797bded79_0_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8797bded7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" y="3393500"/>
            <a:ext cx="2048674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8797bded7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25" y="1710146"/>
            <a:ext cx="3496425" cy="1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8797bded7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846" y="3446068"/>
            <a:ext cx="2289200" cy="1260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8797bded79_0_12"/>
          <p:cNvSpPr/>
          <p:nvPr/>
        </p:nvSpPr>
        <p:spPr>
          <a:xfrm rot="2161155">
            <a:off x="1567874" y="297633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797bded79_0_12"/>
          <p:cNvSpPr/>
          <p:nvPr/>
        </p:nvSpPr>
        <p:spPr>
          <a:xfrm rot="-2248658">
            <a:off x="2907061" y="297636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4093250" y="1152475"/>
            <a:ext cx="473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Firebase를 사용하기 때문에 기존 계획에는 없었지만 라즈베리 파이와 어플리케이션 간의 통신에 MQTT broker를 사용하기 위해서 Express 서버를 구현하였습니다.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Express 서버는 라즈베리 파이로부터 MQTT Broker를 통해 로드셀 센서값을 받아와 Firestore의 값을 갱신합니다.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안드로이드로부터 비컨의 Minor 값을 받아와 역시 MQTT Broker를 통해 라즈베리 파이에 전달합니다.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진행 사항 (Server)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3275288"/>
            <a:ext cx="2349025" cy="1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225" y="1095125"/>
            <a:ext cx="2254575" cy="17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625" y="3275294"/>
            <a:ext cx="1248624" cy="12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 rot="2161155">
            <a:off x="1567874" y="2653184"/>
            <a:ext cx="311194" cy="62221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 rot="-2248658">
            <a:off x="2907061" y="2653215"/>
            <a:ext cx="311118" cy="62223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34F5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97bded79_0_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8797bded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88" y="1017450"/>
            <a:ext cx="6972623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797bded79_0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(DB)</a:t>
            </a:r>
            <a:endParaRPr/>
          </a:p>
        </p:txBody>
      </p:sp>
      <p:sp>
        <p:nvSpPr>
          <p:cNvPr id="224" name="Google Shape;224;g8797bded7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Firestore에 사용자 정보를 저장할 user collection, 산모 인증을 위해 카드번호와 이름을 저장해둘 pregnant_init collection, 예약 및 좌석 정보를 저장할 Demo_subway collection을 만들었습니다.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user collection의 각 document들은 id, password, name, cardNum과 인증 여부를 저장하는 isPregnant, 예약 정보와 환승 정보를 저장하는 reservation_info, transfer_info의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pregnant_init collection은 실제 카드를 사용할 수 없기 때문에 임의의 name, cardNum field를 갖습니다.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Demo_subway의 경우 시연을 위한 8호선과 9호선의 DB만을 갖습니다. 각 노선 document에는 열차의 리스트들이 저장되며 각각의 열차는 그들의 칸에 대하여 좌석의 상태를 저장할 수 있습니다. 또한 각각의 좌석에 대하여 노선의 구간 별로 예약 정보를 저장할 수 있습니다.</a:t>
            </a:r>
            <a:endParaRPr sz="1400">
              <a:solidFill>
                <a:srgbClr val="000000"/>
              </a:solidFill>
            </a:endParaRPr>
          </a:p>
          <a:p>
            <a:pPr indent="-3429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ko-KR" sz="1400">
                <a:solidFill>
                  <a:srgbClr val="000000"/>
                </a:solidFill>
              </a:rPr>
              <a:t>기존의 DB는 특정 경로를 예약해버리면 예약자가 하차하기 전에는 다른 사용자의 경로에 상관없이 예약을 할 수 없었던 문제를 해결하기 위해 각 칸마다 노선의 구간별로 좌석정보를 저장할 수 있게 했습니다.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508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아두이노에서 라즈베리 파이로 하드웨어 설계 변경</a:t>
            </a:r>
            <a:endParaRPr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/>
              <a:t>=&gt; 하나의 실행파일에서 모든 동작이 진행되는 아두이노의 성능상 한계로 인해 자체 OS에서 여러 프로그램을 한번에 실행시킬 수 있는 라즈베리 파이로 변경하였습니다.</a:t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50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4025"/>
            <a:ext cx="3715276" cy="27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093" y="2182600"/>
            <a:ext cx="4765206" cy="2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97bded79_3_0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어플리케이션이 거리 내 BLE를 인식하여 해당 비컨의 LED를 점등하는 기능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-KR"/>
              <a:t>App에서 BLE 비컨 인식 =&gt; 익스프레스 서버로 해당 비컨의 Minor값 전송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각 비컨(라즈베리 파이)는 Minor 값으로 구분되므로 다른 비컨의 LED는 켜지지 않습니다.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해당 좌석이 예약되었을 경우 예약자만이 다가갔을 때 양보안내등이 켜지는 기능구현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8" name="Google Shape;238;g8797bded79_3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8797bded79_3_0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8797bded79_3_0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 받은 Minor값을 Topic으로 하여 MQTT 통신으로 퍼블리시)</a:t>
            </a:r>
            <a:endParaRPr sz="900"/>
          </a:p>
        </p:txBody>
      </p:sp>
      <p:sp>
        <p:nvSpPr>
          <p:cNvPr id="241" name="Google Shape;241;g8797bded79_3_0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Topic을 가진 리스너에게 메세지 전송)</a:t>
            </a:r>
            <a:endParaRPr sz="900"/>
          </a:p>
        </p:txBody>
      </p:sp>
      <p:sp>
        <p:nvSpPr>
          <p:cNvPr id="242" name="Google Shape;242;g8797bded79_3_0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BLE </a:t>
            </a:r>
            <a:r>
              <a:rPr lang="ko-KR" sz="1200"/>
              <a:t>Beacon</a:t>
            </a:r>
            <a:r>
              <a:rPr lang="ko-KR" sz="1200"/>
              <a:t>(Pi)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(해당하는 리스너를 가진 비컨이 MQTT 통신을 받아 LED 점등)</a:t>
            </a:r>
            <a:endParaRPr sz="900"/>
          </a:p>
        </p:txBody>
      </p:sp>
      <p:cxnSp>
        <p:nvCxnSpPr>
          <p:cNvPr id="243" name="Google Shape;243;g8797bded79_3_0"/>
          <p:cNvCxnSpPr>
            <a:stCxn id="240" idx="3"/>
            <a:endCxn id="241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8797bded79_3_0"/>
          <p:cNvCxnSpPr>
            <a:stCxn id="241" idx="3"/>
            <a:endCxn id="242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g8797bded79_3_0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LED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(양보안내등)</a:t>
            </a:r>
            <a:endParaRPr sz="900"/>
          </a:p>
        </p:txBody>
      </p:sp>
      <p:cxnSp>
        <p:nvCxnSpPr>
          <p:cNvPr id="246" name="Google Shape;246;g8797bded79_3_0"/>
          <p:cNvCxnSpPr>
            <a:endCxn id="245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4991100" y="274475"/>
            <a:ext cx="36012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8조 눈치보이조</a:t>
            </a:r>
            <a:endParaRPr b="1" i="0" sz="3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 txBox="1"/>
          <p:nvPr>
            <p:ph idx="4294967295" type="subTitle"/>
          </p:nvPr>
        </p:nvSpPr>
        <p:spPr>
          <a:xfrm>
            <a:off x="5056350" y="1070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지도교수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한재일 교수님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팀장</a:t>
            </a: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김도훈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팀원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곽지훈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김상원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명석현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홍령기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소가위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b="0" i="0" sz="2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25" y="274463"/>
            <a:ext cx="4594574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97bded79_3_19"/>
          <p:cNvSpPr txBox="1"/>
          <p:nvPr>
            <p:ph idx="1" type="body"/>
          </p:nvPr>
        </p:nvSpPr>
        <p:spPr>
          <a:xfrm>
            <a:off x="311950" y="1376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/>
              <a:t>로드셀 </a:t>
            </a:r>
            <a:r>
              <a:rPr lang="ko-KR"/>
              <a:t>센서를 라즈베리 파이와 연동하여 좌석  사용 여부 DB에 저장 기능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○"/>
            </a:pPr>
            <a:r>
              <a:rPr lang="ko-KR" sz="1400"/>
              <a:t>로드셀 센서를 이용, 일정 이상의 무게를 감지하게 되면 사람이 앉아있다고 판단</a:t>
            </a:r>
            <a:r>
              <a:rPr lang="ko-KR"/>
              <a:t>,</a:t>
            </a:r>
            <a:r>
              <a:rPr lang="ko-KR" sz="1400"/>
              <a:t> 좌석이 사용중이라는 내용을 서버를 통해 DB로 전송</a:t>
            </a:r>
            <a:r>
              <a:rPr lang="ko-KR"/>
              <a:t>하도록 기능을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위 사진에서 보신 로드셀은 실제 제작되는 시제품의 의자 밑에 장착 될 예정입니다.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지금은 좌석이 사용중인지 아닌지만 알 수 있고, 해당 좌석에 앉아있는 사람이 산모인지 아닌지는 판별할 수 있는 방법이 없어 해당 내용을 확인 할 수 있는 방법을 고안중입니다.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2" name="Google Shape;252;g8797bded79_3_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진행 사항 (Hardware)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8797bded79_3_19"/>
          <p:cNvSpPr txBox="1"/>
          <p:nvPr/>
        </p:nvSpPr>
        <p:spPr>
          <a:xfrm>
            <a:off x="347075" y="22681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g8797bded79_3_19"/>
          <p:cNvSpPr/>
          <p:nvPr/>
        </p:nvSpPr>
        <p:spPr>
          <a:xfrm>
            <a:off x="3818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Raspberry Pi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(로드셀로 측정한 무게값이 일정 이상이면 MQTT 퍼블리쉬로 값 전송)</a:t>
            </a:r>
            <a:endParaRPr sz="900"/>
          </a:p>
        </p:txBody>
      </p:sp>
      <p:sp>
        <p:nvSpPr>
          <p:cNvPr id="255" name="Google Shape;255;g8797bded79_3_19"/>
          <p:cNvSpPr/>
          <p:nvPr/>
        </p:nvSpPr>
        <p:spPr>
          <a:xfrm>
            <a:off x="261175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MQTT Broker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(전송받은 메세지를 익스프레스 서버의 리스너에게 전송)</a:t>
            </a:r>
            <a:endParaRPr sz="900"/>
          </a:p>
        </p:txBody>
      </p:sp>
      <p:sp>
        <p:nvSpPr>
          <p:cNvPr id="256" name="Google Shape;256;g8797bded79_3_19"/>
          <p:cNvSpPr/>
          <p:nvPr/>
        </p:nvSpPr>
        <p:spPr>
          <a:xfrm>
            <a:off x="4841075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(메세지의 값을 파싱해 해당 좌석의 DB 값을 변경)</a:t>
            </a:r>
            <a:endParaRPr sz="900"/>
          </a:p>
        </p:txBody>
      </p:sp>
      <p:cxnSp>
        <p:nvCxnSpPr>
          <p:cNvPr id="257" name="Google Shape;257;g8797bded79_3_19"/>
          <p:cNvCxnSpPr>
            <a:stCxn id="254" idx="3"/>
            <a:endCxn id="255" idx="1"/>
          </p:cNvCxnSpPr>
          <p:nvPr/>
        </p:nvCxnSpPr>
        <p:spPr>
          <a:xfrm>
            <a:off x="2073575" y="30846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g8797bded79_3_19"/>
          <p:cNvCxnSpPr>
            <a:stCxn id="255" idx="3"/>
            <a:endCxn id="256" idx="1"/>
          </p:cNvCxnSpPr>
          <p:nvPr/>
        </p:nvCxnSpPr>
        <p:spPr>
          <a:xfrm>
            <a:off x="430345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g8797bded79_3_19"/>
          <p:cNvSpPr/>
          <p:nvPr/>
        </p:nvSpPr>
        <p:spPr>
          <a:xfrm>
            <a:off x="7070400" y="26738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Firestore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(각 좌석별 사용현황 관리</a:t>
            </a:r>
            <a:r>
              <a:rPr lang="ko-KR" sz="900"/>
              <a:t>)</a:t>
            </a:r>
            <a:endParaRPr sz="900"/>
          </a:p>
        </p:txBody>
      </p:sp>
      <p:cxnSp>
        <p:nvCxnSpPr>
          <p:cNvPr id="260" name="Google Shape;260;g8797bded79_3_19"/>
          <p:cNvCxnSpPr>
            <a:endCxn id="259" idx="1"/>
          </p:cNvCxnSpPr>
          <p:nvPr/>
        </p:nvCxnSpPr>
        <p:spPr>
          <a:xfrm>
            <a:off x="6532800" y="30846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감사합니다.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9034725" y="-21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3"/>
          <p:cNvSpPr txBox="1"/>
          <p:nvPr>
            <p:ph type="title"/>
          </p:nvPr>
        </p:nvSpPr>
        <p:spPr>
          <a:xfrm>
            <a:off x="255100" y="22640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 rot="5400000">
            <a:off x="4950" y="-4950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-5400000">
            <a:off x="8491050" y="4424225"/>
            <a:ext cx="648000" cy="657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195875" y="1474950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1차 중간 자문평가 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74300" y="1474950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1.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179475" y="2402065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피드백 반영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57900" y="2402065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2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179475" y="3329181"/>
            <a:ext cx="7160700" cy="661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진행</a:t>
            </a: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 사항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57900" y="3329181"/>
            <a:ext cx="450600" cy="661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  <a:reflection blurRad="0" dir="5400000" dist="952500" endA="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/>
        </p:nvSpPr>
        <p:spPr>
          <a:xfrm>
            <a:off x="3401000" y="3799250"/>
            <a:ext cx="22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-KR" sz="2400"/>
              <a:t>프로젝트가 완료되었을 때  예상 되는 결과를 더욱 명확히 정의할 필요가 있다.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Test Plan을 만들어 보는 것이 과제의 목표를 명확히 하는데 도움이 될 것이다.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열차 연결 예약 알고리즘에 대해 머신러닝을 추가하면 좋을 것 같다.</a:t>
            </a:r>
            <a:endParaRPr sz="2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311150" y="392113"/>
            <a:ext cx="85217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1. 1차 중간 자문평가 피드백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311700" y="807000"/>
            <a:ext cx="85206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65"/>
              <a:buChar char="●"/>
            </a:pPr>
            <a:r>
              <a:rPr lang="ko-KR" sz="1665"/>
              <a:t>1, 2번 피드백의 경우 Test Plan을 보다 명확히 했습니다.</a:t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-KR" sz="1665"/>
              <a:t>	</a:t>
            </a:r>
            <a:endParaRPr sz="1665"/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75" y="1369225"/>
            <a:ext cx="5455876" cy="34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875" y="1888475"/>
            <a:ext cx="1716250" cy="25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9f02e819_1_7"/>
          <p:cNvSpPr txBox="1"/>
          <p:nvPr>
            <p:ph type="title"/>
          </p:nvPr>
        </p:nvSpPr>
        <p:spPr>
          <a:xfrm>
            <a:off x="311700" y="247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피드백 반영 사항</a:t>
            </a:r>
            <a:endParaRPr/>
          </a:p>
        </p:txBody>
      </p:sp>
      <p:pic>
        <p:nvPicPr>
          <p:cNvPr id="102" name="Google Shape;102;g879f02e819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13" y="873450"/>
            <a:ext cx="7019575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.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452625" y="97916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Login &amp; </a:t>
            </a:r>
            <a:r>
              <a:rPr lang="ko-KR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authentication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4523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Login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로그인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회원가입 버튼</a:t>
            </a:r>
            <a:endParaRPr sz="1000"/>
          </a:p>
        </p:txBody>
      </p:sp>
      <p:sp>
        <p:nvSpPr>
          <p:cNvPr id="110" name="Google Shape;110;p6"/>
          <p:cNvSpPr/>
          <p:nvPr/>
        </p:nvSpPr>
        <p:spPr>
          <a:xfrm>
            <a:off x="2682250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Sign Up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Email &amp; Password</a:t>
            </a:r>
            <a:endParaRPr sz="1000"/>
          </a:p>
        </p:txBody>
      </p:sp>
      <p:sp>
        <p:nvSpPr>
          <p:cNvPr id="111" name="Google Shape;111;p6"/>
          <p:cNvSpPr/>
          <p:nvPr/>
        </p:nvSpPr>
        <p:spPr>
          <a:xfrm>
            <a:off x="491157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Pregnant Init </a:t>
            </a: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Name &amp; Card Number</a:t>
            </a:r>
            <a:endParaRPr sz="1000"/>
          </a:p>
        </p:txBody>
      </p:sp>
      <p:sp>
        <p:nvSpPr>
          <p:cNvPr id="112" name="Google Shape;112;p6"/>
          <p:cNvSpPr/>
          <p:nvPr/>
        </p:nvSpPr>
        <p:spPr>
          <a:xfrm>
            <a:off x="7140925" y="15070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cxnSp>
        <p:nvCxnSpPr>
          <p:cNvPr id="113" name="Google Shape;113;p6"/>
          <p:cNvCxnSpPr>
            <a:stCxn id="109" idx="3"/>
            <a:endCxn id="110" idx="1"/>
          </p:cNvCxnSpPr>
          <p:nvPr/>
        </p:nvCxnSpPr>
        <p:spPr>
          <a:xfrm>
            <a:off x="2144075" y="19178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6"/>
          <p:cNvCxnSpPr>
            <a:stCxn id="110" idx="3"/>
            <a:endCxn id="111" idx="1"/>
          </p:cNvCxnSpPr>
          <p:nvPr/>
        </p:nvCxnSpPr>
        <p:spPr>
          <a:xfrm>
            <a:off x="4373950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6"/>
          <p:cNvCxnSpPr/>
          <p:nvPr/>
        </p:nvCxnSpPr>
        <p:spPr>
          <a:xfrm>
            <a:off x="6603275" y="19178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6"/>
          <p:cNvCxnSpPr>
            <a:stCxn id="109" idx="2"/>
            <a:endCxn id="112" idx="2"/>
          </p:cNvCxnSpPr>
          <p:nvPr/>
        </p:nvCxnSpPr>
        <p:spPr>
          <a:xfrm flipH="1" rot="-5400000">
            <a:off x="4642175" y="-1015225"/>
            <a:ext cx="600" cy="6688500"/>
          </a:xfrm>
          <a:prstGeom prst="bentConnector3">
            <a:avLst>
              <a:gd fmla="val 23625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6"/>
          <p:cNvCxnSpPr>
            <a:endCxn id="112" idx="2"/>
          </p:cNvCxnSpPr>
          <p:nvPr/>
        </p:nvCxnSpPr>
        <p:spPr>
          <a:xfrm rot="10800000">
            <a:off x="7986775" y="2328725"/>
            <a:ext cx="11400" cy="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6"/>
          <p:cNvCxnSpPr>
            <a:stCxn id="109" idx="0"/>
            <a:endCxn id="110" idx="0"/>
          </p:cNvCxnSpPr>
          <p:nvPr/>
        </p:nvCxnSpPr>
        <p:spPr>
          <a:xfrm flipH="1" rot="-5400000">
            <a:off x="2412875" y="392375"/>
            <a:ext cx="600" cy="2229900"/>
          </a:xfrm>
          <a:prstGeom prst="curvedConnector3">
            <a:avLst>
              <a:gd fmla="val -2786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6"/>
          <p:cNvCxnSpPr>
            <a:stCxn id="110" idx="0"/>
            <a:endCxn id="111" idx="0"/>
          </p:cNvCxnSpPr>
          <p:nvPr/>
        </p:nvCxnSpPr>
        <p:spPr>
          <a:xfrm flipH="1" rot="-5400000">
            <a:off x="4642450" y="392675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6"/>
          <p:cNvCxnSpPr/>
          <p:nvPr/>
        </p:nvCxnSpPr>
        <p:spPr>
          <a:xfrm flipH="1">
            <a:off x="126115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6"/>
          <p:cNvCxnSpPr/>
          <p:nvPr/>
        </p:nvCxnSpPr>
        <p:spPr>
          <a:xfrm flipH="1">
            <a:off x="3476100" y="1428725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6"/>
          <p:cNvSpPr txBox="1"/>
          <p:nvPr/>
        </p:nvSpPr>
        <p:spPr>
          <a:xfrm>
            <a:off x="452625" y="2935213"/>
            <a:ext cx="30975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Routing &amp; Reservation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268195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Select Schedule</a:t>
            </a:r>
            <a:r>
              <a:rPr lang="ko-KR"/>
              <a:t>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시간표 선택</a:t>
            </a:r>
            <a:endParaRPr sz="1000"/>
          </a:p>
        </p:txBody>
      </p:sp>
      <p:sp>
        <p:nvSpPr>
          <p:cNvPr id="124" name="Google Shape;124;p6"/>
          <p:cNvSpPr/>
          <p:nvPr/>
        </p:nvSpPr>
        <p:spPr>
          <a:xfrm>
            <a:off x="491127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Select Car &amp; Seat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Layout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열차 칸 및 좌석 선택</a:t>
            </a:r>
            <a:endParaRPr sz="1000"/>
          </a:p>
        </p:txBody>
      </p:sp>
      <p:sp>
        <p:nvSpPr>
          <p:cNvPr id="125" name="Google Shape;125;p6"/>
          <p:cNvSpPr/>
          <p:nvPr/>
        </p:nvSpPr>
        <p:spPr>
          <a:xfrm>
            <a:off x="452625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경로 탐색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Log out</a:t>
            </a:r>
            <a:endParaRPr sz="1000"/>
          </a:p>
        </p:txBody>
      </p:sp>
      <p:sp>
        <p:nvSpPr>
          <p:cNvPr id="126" name="Google Shape;126;p6"/>
          <p:cNvSpPr/>
          <p:nvPr/>
        </p:nvSpPr>
        <p:spPr>
          <a:xfrm>
            <a:off x="7140600" y="3451850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Riding </a:t>
            </a:r>
            <a:r>
              <a:rPr lang="ko-KR"/>
              <a:t>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도착 버튼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예약 취소 버튼</a:t>
            </a:r>
            <a:endParaRPr sz="1000"/>
          </a:p>
        </p:txBody>
      </p:sp>
      <p:cxnSp>
        <p:nvCxnSpPr>
          <p:cNvPr id="127" name="Google Shape;127;p6"/>
          <p:cNvCxnSpPr/>
          <p:nvPr/>
        </p:nvCxnSpPr>
        <p:spPr>
          <a:xfrm>
            <a:off x="21437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6"/>
          <p:cNvCxnSpPr/>
          <p:nvPr/>
        </p:nvCxnSpPr>
        <p:spPr>
          <a:xfrm>
            <a:off x="4373075" y="3862700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6"/>
          <p:cNvCxnSpPr>
            <a:stCxn id="126" idx="0"/>
            <a:endCxn id="123" idx="0"/>
          </p:cNvCxnSpPr>
          <p:nvPr/>
        </p:nvCxnSpPr>
        <p:spPr>
          <a:xfrm rot="5400000">
            <a:off x="5756850" y="1222850"/>
            <a:ext cx="600" cy="4458600"/>
          </a:xfrm>
          <a:prstGeom prst="bentConnector3">
            <a:avLst>
              <a:gd fmla="val -325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6"/>
          <p:cNvCxnSpPr>
            <a:stCxn id="124" idx="3"/>
            <a:endCxn id="126" idx="1"/>
          </p:cNvCxnSpPr>
          <p:nvPr/>
        </p:nvCxnSpPr>
        <p:spPr>
          <a:xfrm>
            <a:off x="6602975" y="3862700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6"/>
          <p:cNvCxnSpPr>
            <a:endCxn id="123" idx="0"/>
          </p:cNvCxnSpPr>
          <p:nvPr/>
        </p:nvCxnSpPr>
        <p:spPr>
          <a:xfrm flipH="1">
            <a:off x="3527800" y="3278450"/>
            <a:ext cx="24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6"/>
          <p:cNvSpPr txBox="1"/>
          <p:nvPr/>
        </p:nvSpPr>
        <p:spPr>
          <a:xfrm>
            <a:off x="5488325" y="29353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환승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6"/>
          <p:cNvCxnSpPr>
            <a:stCxn id="126" idx="2"/>
            <a:endCxn id="125" idx="2"/>
          </p:cNvCxnSpPr>
          <p:nvPr/>
        </p:nvCxnSpPr>
        <p:spPr>
          <a:xfrm rot="5400000">
            <a:off x="4642200" y="929900"/>
            <a:ext cx="600" cy="6687900"/>
          </a:xfrm>
          <a:prstGeom prst="bentConnector3">
            <a:avLst>
              <a:gd fmla="val 352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6"/>
          <p:cNvCxnSpPr>
            <a:endCxn id="125" idx="2"/>
          </p:cNvCxnSpPr>
          <p:nvPr/>
        </p:nvCxnSpPr>
        <p:spPr>
          <a:xfrm rot="10800000">
            <a:off x="1298475" y="4273550"/>
            <a:ext cx="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6"/>
          <p:cNvSpPr txBox="1"/>
          <p:nvPr/>
        </p:nvSpPr>
        <p:spPr>
          <a:xfrm>
            <a:off x="4303200" y="4484825"/>
            <a:ext cx="537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Lato"/>
                <a:ea typeface="Lato"/>
                <a:cs typeface="Lato"/>
                <a:sym typeface="Lato"/>
              </a:rPr>
              <a:t>도착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97bded79_4_12"/>
          <p:cNvSpPr txBox="1"/>
          <p:nvPr>
            <p:ph type="title"/>
          </p:nvPr>
        </p:nvSpPr>
        <p:spPr>
          <a:xfrm>
            <a:off x="311700" y="224525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8797bded79_4_12"/>
          <p:cNvSpPr txBox="1"/>
          <p:nvPr/>
        </p:nvSpPr>
        <p:spPr>
          <a:xfrm>
            <a:off x="1531925" y="1961400"/>
            <a:ext cx="3615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Lato"/>
                <a:ea typeface="Lato"/>
                <a:cs typeface="Lato"/>
                <a:sym typeface="Lato"/>
              </a:rPr>
              <a:t>BLE Filtering &amp; Packet Transmission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g8797bded79_4_12"/>
          <p:cNvSpPr/>
          <p:nvPr/>
        </p:nvSpPr>
        <p:spPr>
          <a:xfrm>
            <a:off x="14965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Main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(예약이 이미 완료된 사용자)</a:t>
            </a:r>
            <a:endParaRPr sz="800"/>
          </a:p>
        </p:txBody>
      </p:sp>
      <p:sp>
        <p:nvSpPr>
          <p:cNvPr id="143" name="Google Shape;143;g8797bded79_4_12"/>
          <p:cNvSpPr/>
          <p:nvPr/>
        </p:nvSpPr>
        <p:spPr>
          <a:xfrm>
            <a:off x="3726425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Bluetooth Layout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BLE 패킷 감지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4" name="Google Shape;144;g8797bded79_4_12"/>
          <p:cNvSpPr/>
          <p:nvPr/>
        </p:nvSpPr>
        <p:spPr>
          <a:xfrm>
            <a:off x="5955750" y="2501325"/>
            <a:ext cx="1691700" cy="82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Express Server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패킷 값 전송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(패킷내 TXpower값이 5미만,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Major, Minor값 전송)</a:t>
            </a:r>
            <a:endParaRPr sz="800"/>
          </a:p>
        </p:txBody>
      </p:sp>
      <p:cxnSp>
        <p:nvCxnSpPr>
          <p:cNvPr id="145" name="Google Shape;145;g8797bded79_4_12"/>
          <p:cNvCxnSpPr>
            <a:stCxn id="142" idx="3"/>
            <a:endCxn id="143" idx="1"/>
          </p:cNvCxnSpPr>
          <p:nvPr/>
        </p:nvCxnSpPr>
        <p:spPr>
          <a:xfrm>
            <a:off x="3188250" y="2912175"/>
            <a:ext cx="5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g8797bded79_4_12"/>
          <p:cNvCxnSpPr/>
          <p:nvPr/>
        </p:nvCxnSpPr>
        <p:spPr>
          <a:xfrm flipH="1" rot="-5400000">
            <a:off x="5738625" y="1389688"/>
            <a:ext cx="600" cy="2229300"/>
          </a:xfrm>
          <a:prstGeom prst="curvedConnector3">
            <a:avLst>
              <a:gd fmla="val -29412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g8797bded79_4_12"/>
          <p:cNvCxnSpPr/>
          <p:nvPr/>
        </p:nvCxnSpPr>
        <p:spPr>
          <a:xfrm flipH="1">
            <a:off x="4572275" y="2425738"/>
            <a:ext cx="194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8797bded79_4_12"/>
          <p:cNvCxnSpPr>
            <a:stCxn id="143" idx="3"/>
            <a:endCxn id="144" idx="1"/>
          </p:cNvCxnSpPr>
          <p:nvPr/>
        </p:nvCxnSpPr>
        <p:spPr>
          <a:xfrm>
            <a:off x="5418125" y="2912175"/>
            <a:ext cx="5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97bded79_0_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 진행 사항 (Application)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8797bded79_0_43"/>
          <p:cNvSpPr txBox="1"/>
          <p:nvPr>
            <p:ph idx="1" type="body"/>
          </p:nvPr>
        </p:nvSpPr>
        <p:spPr>
          <a:xfrm>
            <a:off x="5803350" y="1017450"/>
            <a:ext cx="30288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회원가입, 로그인, 산모 인증 구현 완료.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현재는 이메일과 비밀번호를 이용한 회원가입만을 지원.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임산부 인증의 경우, 카드번호는 각 유저마다 DB내에 저장되어 있는 카드번호와 비교하여 인증 여부를 결정</a:t>
            </a:r>
            <a:endParaRPr sz="1600"/>
          </a:p>
        </p:txBody>
      </p:sp>
      <p:pic>
        <p:nvPicPr>
          <p:cNvPr id="155" name="Google Shape;155;g8797bded7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1671472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8797bded79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475" y="1169850"/>
            <a:ext cx="1734786" cy="31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8797bded79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864" y="1169850"/>
            <a:ext cx="1785436" cy="3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2020-04-23T08:30:12Z</dcterms:created>
  <dc:creator>김 도훈</dc:creator>
</cp:coreProperties>
</file>